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81"/>
    <a:srgbClr val="6EC1B2"/>
    <a:srgbClr val="DED3B3"/>
    <a:srgbClr val="76D0BB"/>
    <a:srgbClr val="E8E1D1"/>
    <a:srgbClr val="AA0222"/>
    <a:srgbClr val="008178"/>
    <a:srgbClr val="008E7F"/>
    <a:srgbClr val="A5032E"/>
    <a:srgbClr val="A5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830"/>
  </p:normalViewPr>
  <p:slideViewPr>
    <p:cSldViewPr snapToGrid="0" snapToObjects="1">
      <p:cViewPr>
        <p:scale>
          <a:sx n="80" d="100"/>
          <a:sy n="80" d="100"/>
        </p:scale>
        <p:origin x="14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0DF20-7808-B545-8029-0965F2054EB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9B2B-5920-C040-B1F4-499A2CA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8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8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3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9B2B-5920-C040-B1F4-499A2CA3A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1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7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9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2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0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6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5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0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7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2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77A97D-8293-3A45-A3C9-243BC3D47DD8}"/>
              </a:ext>
            </a:extLst>
          </p:cNvPr>
          <p:cNvSpPr/>
          <p:nvPr/>
        </p:nvSpPr>
        <p:spPr>
          <a:xfrm>
            <a:off x="0" y="0"/>
            <a:ext cx="32918400" cy="27432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9658" tIns="109829" rIns="219658" bIns="1098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982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245A30-A078-1546-AB2B-E497C1DAC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1319" y="640080"/>
            <a:ext cx="7315203" cy="1463040"/>
          </a:xfrm>
          <a:prstGeom prst="rect">
            <a:avLst/>
          </a:prstGeom>
        </p:spPr>
      </p:pic>
      <p:sp>
        <p:nvSpPr>
          <p:cNvPr id="5" name="Shape 84">
            <a:extLst>
              <a:ext uri="{FF2B5EF4-FFF2-40B4-BE49-F238E27FC236}">
                <a16:creationId xmlns:a16="http://schemas.microsoft.com/office/drawing/2014/main" id="{ECFD3C0C-5A51-6142-BDDB-C4DC0F5D2A10}"/>
              </a:ext>
            </a:extLst>
          </p:cNvPr>
          <p:cNvSpPr txBox="1"/>
          <p:nvPr/>
        </p:nvSpPr>
        <p:spPr>
          <a:xfrm>
            <a:off x="756920" y="640080"/>
            <a:ext cx="21595975" cy="1525603"/>
          </a:xfrm>
          <a:prstGeom prst="rect">
            <a:avLst/>
          </a:prstGeom>
          <a:noFill/>
          <a:ln>
            <a:noFill/>
          </a:ln>
        </p:spPr>
        <p:txBody>
          <a:bodyPr lIns="92779" tIns="46376" rIns="92779" bIns="46376" anchor="ctr" anchorCtr="0">
            <a:noAutofit/>
          </a:bodyPr>
          <a:lstStyle/>
          <a:p>
            <a:pPr lvl="0">
              <a:buSzPct val="25000"/>
            </a:pP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TITLE GOES</a:t>
            </a:r>
            <a:b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HERE</a:t>
            </a:r>
          </a:p>
        </p:txBody>
      </p:sp>
      <p:sp>
        <p:nvSpPr>
          <p:cNvPr id="6" name="Shape 80">
            <a:extLst>
              <a:ext uri="{FF2B5EF4-FFF2-40B4-BE49-F238E27FC236}">
                <a16:creationId xmlns:a16="http://schemas.microsoft.com/office/drawing/2014/main" id="{5C100A42-DA00-9947-82CC-41F570F4B4B2}"/>
              </a:ext>
            </a:extLst>
          </p:cNvPr>
          <p:cNvSpPr/>
          <p:nvPr/>
        </p:nvSpPr>
        <p:spPr>
          <a:xfrm>
            <a:off x="0" y="21259800"/>
            <a:ext cx="32918400" cy="6858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txBody>
          <a:bodyPr lIns="96803" tIns="48388" rIns="96803" bIns="48388" anchor="ctr" anchorCtr="0">
            <a:noAutofit/>
          </a:bodyPr>
          <a:lstStyle/>
          <a:p>
            <a:endParaRPr sz="2435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E81459-F5F9-1749-BD77-D71336067A5F}"/>
              </a:ext>
            </a:extLst>
          </p:cNvPr>
          <p:cNvSpPr/>
          <p:nvPr/>
        </p:nvSpPr>
        <p:spPr>
          <a:xfrm>
            <a:off x="685800" y="3677671"/>
            <a:ext cx="7543800" cy="169164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8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90EFD4-B685-E04D-9760-A6DC78F7AED0}"/>
              </a:ext>
            </a:extLst>
          </p:cNvPr>
          <p:cNvSpPr/>
          <p:nvPr/>
        </p:nvSpPr>
        <p:spPr>
          <a:xfrm>
            <a:off x="8686799" y="3657600"/>
            <a:ext cx="7543800" cy="169164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8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D37EEB-052E-3E4D-9D9A-D5C5A9DFCF1F}"/>
              </a:ext>
            </a:extLst>
          </p:cNvPr>
          <p:cNvSpPr/>
          <p:nvPr/>
        </p:nvSpPr>
        <p:spPr>
          <a:xfrm>
            <a:off x="16466089" y="3746559"/>
            <a:ext cx="7745506" cy="16943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8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73C93-E478-9842-B6E4-456EEC1F8C62}"/>
              </a:ext>
            </a:extLst>
          </p:cNvPr>
          <p:cNvSpPr/>
          <p:nvPr/>
        </p:nvSpPr>
        <p:spPr>
          <a:xfrm>
            <a:off x="24689270" y="3657600"/>
            <a:ext cx="7543800" cy="169164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8"/>
          </a:p>
        </p:txBody>
      </p:sp>
      <p:sp>
        <p:nvSpPr>
          <p:cNvPr id="24" name="Shape 118">
            <a:extLst>
              <a:ext uri="{FF2B5EF4-FFF2-40B4-BE49-F238E27FC236}">
                <a16:creationId xmlns:a16="http://schemas.microsoft.com/office/drawing/2014/main" id="{36FA124A-7221-6948-9A0D-38AE97967C28}"/>
              </a:ext>
            </a:extLst>
          </p:cNvPr>
          <p:cNvSpPr txBox="1"/>
          <p:nvPr/>
        </p:nvSpPr>
        <p:spPr>
          <a:xfrm>
            <a:off x="24951960" y="7754112"/>
            <a:ext cx="6936395" cy="607304"/>
          </a:xfrm>
          <a:prstGeom prst="rect">
            <a:avLst/>
          </a:prstGeom>
          <a:noFill/>
          <a:ln>
            <a:noFill/>
          </a:ln>
        </p:spPr>
        <p:txBody>
          <a:bodyPr lIns="96803" tIns="96803" rIns="96803" bIns="96803" anchor="t" anchorCtr="0">
            <a:noAutofit/>
          </a:bodyPr>
          <a:lstStyle/>
          <a:p>
            <a:pPr>
              <a:spcAft>
                <a:spcPts val="1271"/>
              </a:spcAft>
              <a:buClr>
                <a:schemeClr val="dk1"/>
              </a:buClr>
              <a:buSzPct val="57894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2. Example</a:t>
            </a:r>
          </a:p>
        </p:txBody>
      </p:sp>
      <p:sp>
        <p:nvSpPr>
          <p:cNvPr id="26" name="Shape 120">
            <a:extLst>
              <a:ext uri="{FF2B5EF4-FFF2-40B4-BE49-F238E27FC236}">
                <a16:creationId xmlns:a16="http://schemas.microsoft.com/office/drawing/2014/main" id="{CD5F2A6C-2535-4443-8256-4E7366B9F9A3}"/>
              </a:ext>
            </a:extLst>
          </p:cNvPr>
          <p:cNvSpPr txBox="1"/>
          <p:nvPr/>
        </p:nvSpPr>
        <p:spPr>
          <a:xfrm>
            <a:off x="948253" y="19751040"/>
            <a:ext cx="6937101" cy="600995"/>
          </a:xfrm>
          <a:prstGeom prst="rect">
            <a:avLst/>
          </a:prstGeom>
          <a:noFill/>
          <a:ln>
            <a:noFill/>
          </a:ln>
        </p:spPr>
        <p:txBody>
          <a:bodyPr lIns="96803" tIns="96803" rIns="96803" bIns="96803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1. Example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CC4741-9B8F-5A41-85D4-08955D0B1CD5}"/>
              </a:ext>
            </a:extLst>
          </p:cNvPr>
          <p:cNvSpPr txBox="1"/>
          <p:nvPr/>
        </p:nvSpPr>
        <p:spPr>
          <a:xfrm>
            <a:off x="914400" y="5248656"/>
            <a:ext cx="69709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 goes here. Make sure to stick with the same Calibri font throughout the poster to keep everything looking cohesive.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497443-ED2C-9146-806A-28086C597D35}"/>
              </a:ext>
            </a:extLst>
          </p:cNvPr>
          <p:cNvSpPr txBox="1"/>
          <p:nvPr/>
        </p:nvSpPr>
        <p:spPr>
          <a:xfrm>
            <a:off x="914400" y="9966960"/>
            <a:ext cx="6970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6E62478-A1B0-E14C-9D82-3CF1D188A0A6}"/>
              </a:ext>
            </a:extLst>
          </p:cNvPr>
          <p:cNvSpPr txBox="1"/>
          <p:nvPr/>
        </p:nvSpPr>
        <p:spPr>
          <a:xfrm>
            <a:off x="914400" y="13624560"/>
            <a:ext cx="6970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27FF83-0554-384E-A3E6-BCD23C514A23}"/>
              </a:ext>
            </a:extLst>
          </p:cNvPr>
          <p:cNvGrpSpPr/>
          <p:nvPr/>
        </p:nvGrpSpPr>
        <p:grpSpPr>
          <a:xfrm>
            <a:off x="533400" y="3964266"/>
            <a:ext cx="7315200" cy="1143000"/>
            <a:chOff x="537133" y="3758555"/>
            <a:chExt cx="7364065" cy="1117417"/>
          </a:xfrm>
        </p:grpSpPr>
        <p:sp>
          <p:nvSpPr>
            <p:cNvPr id="10" name="Shape 87">
              <a:extLst>
                <a:ext uri="{FF2B5EF4-FFF2-40B4-BE49-F238E27FC236}">
                  <a16:creationId xmlns:a16="http://schemas.microsoft.com/office/drawing/2014/main" id="{50C9C639-56CF-B641-AE09-033F1AFE641D}"/>
                </a:ext>
              </a:extLst>
            </p:cNvPr>
            <p:cNvSpPr txBox="1"/>
            <p:nvPr/>
          </p:nvSpPr>
          <p:spPr>
            <a:xfrm>
              <a:off x="537133" y="3813331"/>
              <a:ext cx="7318371" cy="983327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38" name="Right Triangle 37">
              <a:extLst>
                <a:ext uri="{FF2B5EF4-FFF2-40B4-BE49-F238E27FC236}">
                  <a16:creationId xmlns:a16="http://schemas.microsoft.com/office/drawing/2014/main" id="{E7B11895-C2FC-B64F-9005-28F4CD370DDF}"/>
                </a:ext>
              </a:extLst>
            </p:cNvPr>
            <p:cNvSpPr/>
            <p:nvPr/>
          </p:nvSpPr>
          <p:spPr>
            <a:xfrm rot="10800000">
              <a:off x="6730259" y="3758555"/>
              <a:ext cx="1170939" cy="1117417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04935E9-68DD-7948-B030-E03463356D95}"/>
              </a:ext>
            </a:extLst>
          </p:cNvPr>
          <p:cNvGrpSpPr/>
          <p:nvPr/>
        </p:nvGrpSpPr>
        <p:grpSpPr>
          <a:xfrm>
            <a:off x="533400" y="8686800"/>
            <a:ext cx="7316012" cy="1143000"/>
            <a:chOff x="537132" y="9906323"/>
            <a:chExt cx="7373400" cy="1097281"/>
          </a:xfrm>
        </p:grpSpPr>
        <p:sp>
          <p:nvSpPr>
            <p:cNvPr id="31" name="Shape 87">
              <a:extLst>
                <a:ext uri="{FF2B5EF4-FFF2-40B4-BE49-F238E27FC236}">
                  <a16:creationId xmlns:a16="http://schemas.microsoft.com/office/drawing/2014/main" id="{A0C3916C-2CE7-DF4B-9510-E57DFF208749}"/>
                </a:ext>
              </a:extLst>
            </p:cNvPr>
            <p:cNvSpPr txBox="1"/>
            <p:nvPr/>
          </p:nvSpPr>
          <p:spPr>
            <a:xfrm>
              <a:off x="537132" y="9954569"/>
              <a:ext cx="7318371" cy="965607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E8114F31-BE37-3043-B7BA-3E6AC1970157}"/>
                </a:ext>
              </a:extLst>
            </p:cNvPr>
            <p:cNvSpPr/>
            <p:nvPr/>
          </p:nvSpPr>
          <p:spPr>
            <a:xfrm rot="10800000">
              <a:off x="6739593" y="9906323"/>
              <a:ext cx="1170939" cy="1097281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388758F-5A35-E349-8CB6-ADC7BDDAE3FD}"/>
              </a:ext>
            </a:extLst>
          </p:cNvPr>
          <p:cNvGrpSpPr/>
          <p:nvPr/>
        </p:nvGrpSpPr>
        <p:grpSpPr>
          <a:xfrm>
            <a:off x="533400" y="12344400"/>
            <a:ext cx="7315200" cy="1143000"/>
            <a:chOff x="537132" y="12363229"/>
            <a:chExt cx="7386233" cy="1098412"/>
          </a:xfrm>
        </p:grpSpPr>
        <p:sp>
          <p:nvSpPr>
            <p:cNvPr id="32" name="Shape 87">
              <a:extLst>
                <a:ext uri="{FF2B5EF4-FFF2-40B4-BE49-F238E27FC236}">
                  <a16:creationId xmlns:a16="http://schemas.microsoft.com/office/drawing/2014/main" id="{6AB67D04-39B8-1E4A-A3DA-6C21E3D5FFDF}"/>
                </a:ext>
              </a:extLst>
            </p:cNvPr>
            <p:cNvSpPr txBox="1"/>
            <p:nvPr/>
          </p:nvSpPr>
          <p:spPr>
            <a:xfrm>
              <a:off x="537132" y="12417073"/>
              <a:ext cx="7303753" cy="966603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6CAA05F8-7A5C-7F40-AAB4-2A356A333D6C}"/>
                </a:ext>
              </a:extLst>
            </p:cNvPr>
            <p:cNvSpPr/>
            <p:nvPr/>
          </p:nvSpPr>
          <p:spPr>
            <a:xfrm rot="10800000">
              <a:off x="6754765" y="12363229"/>
              <a:ext cx="1168600" cy="1098412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7ED49F9-4CCD-0C40-A2CE-9F84357956C9}"/>
              </a:ext>
            </a:extLst>
          </p:cNvPr>
          <p:cNvGrpSpPr/>
          <p:nvPr/>
        </p:nvGrpSpPr>
        <p:grpSpPr>
          <a:xfrm>
            <a:off x="8534400" y="3972345"/>
            <a:ext cx="7314929" cy="1143000"/>
            <a:chOff x="8588871" y="3762623"/>
            <a:chExt cx="7372309" cy="1117416"/>
          </a:xfrm>
        </p:grpSpPr>
        <p:sp>
          <p:nvSpPr>
            <p:cNvPr id="12" name="Shape 87">
              <a:extLst>
                <a:ext uri="{FF2B5EF4-FFF2-40B4-BE49-F238E27FC236}">
                  <a16:creationId xmlns:a16="http://schemas.microsoft.com/office/drawing/2014/main" id="{2C9C2423-EC68-244D-9AF8-06DBA0D4370E}"/>
                </a:ext>
              </a:extLst>
            </p:cNvPr>
            <p:cNvSpPr txBox="1"/>
            <p:nvPr/>
          </p:nvSpPr>
          <p:spPr>
            <a:xfrm>
              <a:off x="8588871" y="3813330"/>
              <a:ext cx="7318371" cy="983326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C215345F-9D25-F347-BB58-991F05639F8E}"/>
                </a:ext>
              </a:extLst>
            </p:cNvPr>
            <p:cNvSpPr/>
            <p:nvPr/>
          </p:nvSpPr>
          <p:spPr>
            <a:xfrm rot="10800000">
              <a:off x="14790241" y="3762623"/>
              <a:ext cx="1170939" cy="111741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44CB9DE-11CF-2441-9DD3-5B0B483B39F0}"/>
              </a:ext>
            </a:extLst>
          </p:cNvPr>
          <p:cNvGrpSpPr/>
          <p:nvPr/>
        </p:nvGrpSpPr>
        <p:grpSpPr>
          <a:xfrm>
            <a:off x="8534400" y="13258800"/>
            <a:ext cx="7315200" cy="1143000"/>
            <a:chOff x="8588870" y="12816986"/>
            <a:chExt cx="7347245" cy="1137552"/>
          </a:xfrm>
        </p:grpSpPr>
        <p:sp>
          <p:nvSpPr>
            <p:cNvPr id="29" name="Shape 87">
              <a:extLst>
                <a:ext uri="{FF2B5EF4-FFF2-40B4-BE49-F238E27FC236}">
                  <a16:creationId xmlns:a16="http://schemas.microsoft.com/office/drawing/2014/main" id="{74DE9E7E-3386-5644-B31C-050652D6D399}"/>
                </a:ext>
              </a:extLst>
            </p:cNvPr>
            <p:cNvSpPr txBox="1"/>
            <p:nvPr/>
          </p:nvSpPr>
          <p:spPr>
            <a:xfrm>
              <a:off x="8588870" y="12900139"/>
              <a:ext cx="7318371" cy="1001046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4" name="Right Triangle 43">
              <a:extLst>
                <a:ext uri="{FF2B5EF4-FFF2-40B4-BE49-F238E27FC236}">
                  <a16:creationId xmlns:a16="http://schemas.microsoft.com/office/drawing/2014/main" id="{8E0D75DA-5052-124C-83EA-0D058BF313A5}"/>
                </a:ext>
              </a:extLst>
            </p:cNvPr>
            <p:cNvSpPr/>
            <p:nvPr/>
          </p:nvSpPr>
          <p:spPr>
            <a:xfrm rot="10800000">
              <a:off x="14765176" y="12816986"/>
              <a:ext cx="1170939" cy="1137552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0FD90FD-D037-F14E-8CB5-51559C6A5115}"/>
              </a:ext>
            </a:extLst>
          </p:cNvPr>
          <p:cNvGrpSpPr/>
          <p:nvPr/>
        </p:nvGrpSpPr>
        <p:grpSpPr>
          <a:xfrm>
            <a:off x="24536400" y="8778240"/>
            <a:ext cx="7315200" cy="1143001"/>
            <a:chOff x="24641190" y="7002062"/>
            <a:chExt cx="7416440" cy="1107085"/>
          </a:xfrm>
        </p:grpSpPr>
        <p:sp>
          <p:nvSpPr>
            <p:cNvPr id="14" name="Shape 87">
              <a:extLst>
                <a:ext uri="{FF2B5EF4-FFF2-40B4-BE49-F238E27FC236}">
                  <a16:creationId xmlns:a16="http://schemas.microsoft.com/office/drawing/2014/main" id="{628B9239-BCEE-7B4D-97D8-2F2E524B75A2}"/>
                </a:ext>
              </a:extLst>
            </p:cNvPr>
            <p:cNvSpPr txBox="1"/>
            <p:nvPr/>
          </p:nvSpPr>
          <p:spPr>
            <a:xfrm>
              <a:off x="24641190" y="7066026"/>
              <a:ext cx="7344435" cy="974234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DE3ABD0C-1294-AC4C-AF69-B376746B3BF5}"/>
                </a:ext>
              </a:extLst>
            </p:cNvPr>
            <p:cNvSpPr/>
            <p:nvPr/>
          </p:nvSpPr>
          <p:spPr>
            <a:xfrm rot="10800000">
              <a:off x="30882520" y="7002062"/>
              <a:ext cx="1175110" cy="1107085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aphicFrame>
        <p:nvGraphicFramePr>
          <p:cNvPr id="50" name="Shape 110">
            <a:extLst>
              <a:ext uri="{FF2B5EF4-FFF2-40B4-BE49-F238E27FC236}">
                <a16:creationId xmlns:a16="http://schemas.microsoft.com/office/drawing/2014/main" id="{4FD30F1D-F69F-AA41-8317-062AF2619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975471"/>
              </p:ext>
            </p:extLst>
          </p:nvPr>
        </p:nvGraphicFramePr>
        <p:xfrm>
          <a:off x="16687798" y="4846319"/>
          <a:ext cx="7543800" cy="70821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1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0676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730746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Variable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First Trial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Last Trial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Significance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74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118.5 ± 9.0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90.5 ± 7.7*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P=0.017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71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</a:t>
                      </a:r>
                      <a:b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</a:b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0-5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4.0 ± 0.2*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73074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3.0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1.9 ± 0.3*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98671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91.5 ± 8.5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72.3 ± 8.7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P=0.281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98671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3.1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2.7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P=0.488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98671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P=0.822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943028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1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Abbreviations:</a:t>
                      </a:r>
                      <a:r>
                        <a:rPr lang="en-US" sz="21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</a:t>
                      </a:r>
                      <a:br>
                        <a:rPr lang="en-US" sz="21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1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M-L = medial-lateral; S-I = superior-inferior</a:t>
                      </a:r>
                      <a:endParaRPr lang="en-US" sz="21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graphicFrame>
        <p:nvGraphicFramePr>
          <p:cNvPr id="51" name="Shape 110">
            <a:extLst>
              <a:ext uri="{FF2B5EF4-FFF2-40B4-BE49-F238E27FC236}">
                <a16:creationId xmlns:a16="http://schemas.microsoft.com/office/drawing/2014/main" id="{B26109E7-60FA-214D-A050-84C36E3E3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0775940"/>
              </p:ext>
            </p:extLst>
          </p:nvPr>
        </p:nvGraphicFramePr>
        <p:xfrm>
          <a:off x="16687800" y="13487399"/>
          <a:ext cx="7543801" cy="708213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97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956">
                  <a:extLst>
                    <a:ext uri="{9D8B030D-6E8A-4147-A177-3AD203B41FA5}">
                      <a16:colId xmlns:a16="http://schemas.microsoft.com/office/drawing/2014/main" val="3778292484"/>
                    </a:ext>
                  </a:extLst>
                </a:gridCol>
                <a:gridCol w="1840673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97055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Variable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Cheek strap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Forehead strap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Significance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139.8 ± 9.8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74.1 ± 6.6*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055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</a:t>
                      </a:r>
                      <a:b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</a:b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0-5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3.3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3.9 ± 0.1*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71878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2.9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1.8 ± 0.2*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97055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102.9 ± 7.2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63.4 ± 6.8*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97055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2.4 ± 0.3*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P=0.041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97055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P=0.420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882017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100" b="0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Abbreviations</a:t>
                      </a:r>
                      <a:r>
                        <a:rPr lang="en-US" sz="21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21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M-L = medial-lateral; S-I = superior-inferior</a:t>
                      </a:r>
                      <a:endParaRPr lang="en-US" sz="21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45B8FF25-21B5-8740-8519-16DEACA8C891}"/>
              </a:ext>
            </a:extLst>
          </p:cNvPr>
          <p:cNvSpPr txBox="1"/>
          <p:nvPr/>
        </p:nvSpPr>
        <p:spPr>
          <a:xfrm>
            <a:off x="756920" y="2971800"/>
            <a:ext cx="29666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5744">
              <a:buSzPct val="25000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Author name(s): Author’s institution(s);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Contact author email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7B7F18-F02D-7745-8408-72B823A5E263}"/>
              </a:ext>
            </a:extLst>
          </p:cNvPr>
          <p:cNvSpPr txBox="1"/>
          <p:nvPr/>
        </p:nvSpPr>
        <p:spPr>
          <a:xfrm>
            <a:off x="8915400" y="5248656"/>
            <a:ext cx="6970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0DE6137-3AFF-FA42-8853-BB6BA182FE31}"/>
              </a:ext>
            </a:extLst>
          </p:cNvPr>
          <p:cNvSpPr txBox="1"/>
          <p:nvPr/>
        </p:nvSpPr>
        <p:spPr>
          <a:xfrm>
            <a:off x="8915400" y="14538960"/>
            <a:ext cx="6970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33F583E-64DD-7644-9C11-A0DD57B70713}"/>
              </a:ext>
            </a:extLst>
          </p:cNvPr>
          <p:cNvSpPr txBox="1"/>
          <p:nvPr/>
        </p:nvSpPr>
        <p:spPr>
          <a:xfrm>
            <a:off x="24917400" y="10058400"/>
            <a:ext cx="6970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846B2D-F460-BD41-A9DE-E3F9838507CD}"/>
              </a:ext>
            </a:extLst>
          </p:cNvPr>
          <p:cNvSpPr txBox="1"/>
          <p:nvPr/>
        </p:nvSpPr>
        <p:spPr>
          <a:xfrm>
            <a:off x="24917400" y="18836640"/>
            <a:ext cx="69709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1. Swartz et al. Spine J 2014;14:996-1004.</a:t>
            </a:r>
          </a:p>
          <a:p>
            <a:pPr lvl="0">
              <a:buSzPct val="25000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2. Swartz et al. J </a:t>
            </a:r>
            <a:r>
              <a:rPr lang="en-US" sz="22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2010;45(6):560-9.</a:t>
            </a:r>
          </a:p>
          <a:p>
            <a:pPr lvl="0">
              <a:buSzPct val="25000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3. Swartz et al. J </a:t>
            </a:r>
            <a:r>
              <a:rPr lang="en-US" sz="22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2009; 44(3):306-31.</a:t>
            </a:r>
          </a:p>
          <a:p>
            <a:pPr lvl="0">
              <a:buSzPct val="25000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4. Gruppen et al. J </a:t>
            </a:r>
            <a:r>
              <a:rPr lang="en-US" sz="22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2012;47(4)421-7.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4FD22A-67EF-DB4D-A081-034AC77BE07A}"/>
              </a:ext>
            </a:extLst>
          </p:cNvPr>
          <p:cNvSpPr txBox="1"/>
          <p:nvPr/>
        </p:nvSpPr>
        <p:spPr>
          <a:xfrm>
            <a:off x="16687800" y="4114800"/>
            <a:ext cx="754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1.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126372-7841-5043-BECB-A4DC138ACC8A}"/>
              </a:ext>
            </a:extLst>
          </p:cNvPr>
          <p:cNvSpPr txBox="1"/>
          <p:nvPr/>
        </p:nvSpPr>
        <p:spPr>
          <a:xfrm>
            <a:off x="16687800" y="12755880"/>
            <a:ext cx="755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2.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27CC5E3-A56E-6E49-96BA-2B68FB03D1E1}"/>
              </a:ext>
            </a:extLst>
          </p:cNvPr>
          <p:cNvGrpSpPr/>
          <p:nvPr/>
        </p:nvGrpSpPr>
        <p:grpSpPr>
          <a:xfrm>
            <a:off x="24536400" y="17556480"/>
            <a:ext cx="7315200" cy="1143000"/>
            <a:chOff x="24641190" y="6662879"/>
            <a:chExt cx="7416425" cy="1107085"/>
          </a:xfrm>
        </p:grpSpPr>
        <p:sp>
          <p:nvSpPr>
            <p:cNvPr id="59" name="Shape 87">
              <a:extLst>
                <a:ext uri="{FF2B5EF4-FFF2-40B4-BE49-F238E27FC236}">
                  <a16:creationId xmlns:a16="http://schemas.microsoft.com/office/drawing/2014/main" id="{184FD3F7-75F0-BC41-9FB2-017AACC279B5}"/>
                </a:ext>
              </a:extLst>
            </p:cNvPr>
            <p:cNvSpPr txBox="1"/>
            <p:nvPr/>
          </p:nvSpPr>
          <p:spPr>
            <a:xfrm>
              <a:off x="24641190" y="6726216"/>
              <a:ext cx="7344435" cy="97423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REFERENCES</a:t>
              </a:r>
            </a:p>
          </p:txBody>
        </p:sp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DF615AE6-12F8-4245-B2B5-7CD5FCC99A75}"/>
                </a:ext>
              </a:extLst>
            </p:cNvPr>
            <p:cNvSpPr/>
            <p:nvPr/>
          </p:nvSpPr>
          <p:spPr>
            <a:xfrm rot="10800000">
              <a:off x="30882505" y="6662879"/>
              <a:ext cx="1175110" cy="1107085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C1550CE-69D3-3F47-8921-32C99843436B}"/>
              </a:ext>
            </a:extLst>
          </p:cNvPr>
          <p:cNvSpPr/>
          <p:nvPr/>
        </p:nvSpPr>
        <p:spPr>
          <a:xfrm>
            <a:off x="1028464" y="16002000"/>
            <a:ext cx="6858000" cy="36576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12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1136533-E5E6-6644-88B2-19E95F7E5D48}"/>
              </a:ext>
            </a:extLst>
          </p:cNvPr>
          <p:cNvSpPr/>
          <p:nvPr/>
        </p:nvSpPr>
        <p:spPr>
          <a:xfrm>
            <a:off x="25032170" y="4005072"/>
            <a:ext cx="6858000" cy="36576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12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</p:spTree>
    <p:extLst>
      <p:ext uri="{BB962C8B-B14F-4D97-AF65-F5344CB8AC3E}">
        <p14:creationId xmlns:p14="http://schemas.microsoft.com/office/powerpoint/2010/main" val="309251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848</TotalTime>
  <Words>334</Words>
  <Application>Microsoft Macintosh PowerPoint</Application>
  <PresentationFormat>Custom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N Lyonnais</dc:creator>
  <cp:lastModifiedBy>Emily N McDonald</cp:lastModifiedBy>
  <cp:revision>108</cp:revision>
  <cp:lastPrinted>2018-11-29T22:27:46Z</cp:lastPrinted>
  <dcterms:created xsi:type="dcterms:W3CDTF">2018-11-20T21:56:21Z</dcterms:created>
  <dcterms:modified xsi:type="dcterms:W3CDTF">2024-05-21T21:00:18Z</dcterms:modified>
</cp:coreProperties>
</file>